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62" r:id="rId4"/>
    <p:sldId id="263" r:id="rId5"/>
    <p:sldId id="259" r:id="rId6"/>
    <p:sldId id="265" r:id="rId7"/>
    <p:sldId id="264" r:id="rId8"/>
    <p:sldId id="266" r:id="rId9"/>
    <p:sldId id="268" r:id="rId10"/>
    <p:sldId id="261" r:id="rId11"/>
    <p:sldId id="267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EF6FF"/>
    <a:srgbClr val="FFE418"/>
    <a:srgbClr val="7B380B"/>
    <a:srgbClr val="604530"/>
    <a:srgbClr val="E5E2CF"/>
    <a:srgbClr val="DCD5AC"/>
    <a:srgbClr val="738DDF"/>
    <a:srgbClr val="292929"/>
    <a:srgbClr val="F5ACEE"/>
    <a:srgbClr val="FF8A3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55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64FAE-5D5D-5BB2-C814-ABEB8754F6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1E3F4A-95BB-FFFC-4798-8507D07ABF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8BE5EB-3EB8-5510-6551-DB476C4085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BD3DC-6E6F-4C92-AE6F-A11DF5917313}" type="datetimeFigureOut">
              <a:rPr lang="en-US" smtClean="0"/>
              <a:t>10/10/2023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9EA9EA-91FD-B639-FF0E-2A19CB835C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C104EC-4DB2-0BC5-6E3E-0204C78C54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91EDF-3673-4A1B-B002-0109812DC7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8374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8B38E-3ED6-F3CE-08A2-214819455B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F8F4E3-CB88-A77C-762F-26D6809EEF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BA9720-0905-FD29-716A-9ABE17DB82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BD3DC-6E6F-4C92-AE6F-A11DF5917313}" type="datetimeFigureOut">
              <a:rPr lang="en-US" smtClean="0"/>
              <a:t>10/10/2023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E00814-0A97-40D1-C0C2-E13EEEFD24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B044C7-66A2-7DC4-8472-2F48387FF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91EDF-3673-4A1B-B002-0109812DC7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2319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94389CB-4E53-2EFA-50C9-B88FF14C8BD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DF67832-092D-6428-80E0-68482AC638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F6B06D-113A-DA7F-9628-A48D1C3C0E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BD3DC-6E6F-4C92-AE6F-A11DF5917313}" type="datetimeFigureOut">
              <a:rPr lang="en-US" smtClean="0"/>
              <a:t>10/10/2023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9EED88-6D5A-6A44-5708-1E51004C82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1AE55D-610B-4DC3-CCF5-16D68111D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91EDF-3673-4A1B-B002-0109812DC7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0454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3F1178-F1F0-35BF-4D50-CE3C5F212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7440A7-4BEF-964E-AFA5-0CE8ECE116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8EF399-3093-02C5-BE7E-8D394BDCFC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BD3DC-6E6F-4C92-AE6F-A11DF5917313}" type="datetimeFigureOut">
              <a:rPr lang="en-US" smtClean="0"/>
              <a:t>10/10/2023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B3F4F3-CF0F-E0D2-A01A-0DD526D2EB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35611B-B0A9-FFCA-ACA5-78624E78F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91EDF-3673-4A1B-B002-0109812DC7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8501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4DD8E-2DE5-8A03-37F1-26552A3C61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3406AE-6CCA-C4A9-62B7-5FD0BB31B9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86CC79-1618-BBE1-5D36-34A42773FE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BD3DC-6E6F-4C92-AE6F-A11DF5917313}" type="datetimeFigureOut">
              <a:rPr lang="en-US" smtClean="0"/>
              <a:t>10/10/2023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F49FBA-6C51-B50F-A4D5-A0BBFE25B5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37F80A-6ED1-C97C-CC76-114F30D27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91EDF-3673-4A1B-B002-0109812DC7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623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0F346-398A-58B8-EB1D-08668F7D3F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573604-A9AB-33FC-5104-D20B3DC66D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16D985-4FD8-D970-27C5-9A8BD2A475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3D54C1-FECE-7670-A897-E8488BF9A7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BD3DC-6E6F-4C92-AE6F-A11DF5917313}" type="datetimeFigureOut">
              <a:rPr lang="en-US" smtClean="0"/>
              <a:t>10/10/2023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9F4596-6A01-76E3-8842-034622425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4C47F0-7DFB-1ACF-E9B0-84295D7578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91EDF-3673-4A1B-B002-0109812DC7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1064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5BBBA7-8FFB-822D-34FC-835786B58D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91E407-A13C-1DE9-FBA4-A5275BEC8C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EEF6F6-06B9-7AB3-C4B2-18443B145A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36FD64-1DD4-452B-68FD-29E72E30440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1B00335-2AB7-AEFA-4D6E-A452B3DE8D9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3BF8589-B082-9706-9D5B-62FEF4C813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BD3DC-6E6F-4C92-AE6F-A11DF5917313}" type="datetimeFigureOut">
              <a:rPr lang="en-US" smtClean="0"/>
              <a:t>10/10/2023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9D3AC2B-CDAB-BD33-72CD-E13AB41446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9C173A-6BB9-C6F7-3898-85353DB767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91EDF-3673-4A1B-B002-0109812DC7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4376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62CE4-2AAA-2B80-6C34-0FF06894A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7C7A11-456E-9320-6B32-BE2B0B9CFB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BD3DC-6E6F-4C92-AE6F-A11DF5917313}" type="datetimeFigureOut">
              <a:rPr lang="en-US" smtClean="0"/>
              <a:t>10/10/2023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BA4BA3-F988-DE5E-D5FE-A3B0390726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1E144A-9362-D010-97DC-1432963FA4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91EDF-3673-4A1B-B002-0109812DC7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12296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938E8B6-F6BB-C8E8-3F2B-C6B4B0F114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BD3DC-6E6F-4C92-AE6F-A11DF5917313}" type="datetimeFigureOut">
              <a:rPr lang="en-US" smtClean="0"/>
              <a:t>10/10/2023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496027-3F14-8A21-B97E-CA7BAB8BA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40674B-AE74-94D5-C35F-28B59BB9B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91EDF-3673-4A1B-B002-0109812DC7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8273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D2415-89C4-654D-FD7F-01FF99725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149F8C-A07E-561E-44D1-4BDF2FDF0E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3B10CA-2825-E535-59D4-EF85D46B89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6BADB9-E435-4BFF-1D1C-82089ADBA0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BD3DC-6E6F-4C92-AE6F-A11DF5917313}" type="datetimeFigureOut">
              <a:rPr lang="en-US" smtClean="0"/>
              <a:t>10/10/2023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1A72EC-204B-E2FD-4A56-83955BFBC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FC5FD6-C277-7A1C-32FB-28C58103B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91EDF-3673-4A1B-B002-0109812DC7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7391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D4799-CD9C-5AAB-523A-C6CF308499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8CFAE36-DAC7-F8F4-C6EE-EA335ED53FF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39D514-8F9E-704F-B621-D0A484F186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D8C4A2-1F65-C509-1380-8EC2A99EDE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BD3DC-6E6F-4C92-AE6F-A11DF5917313}" type="datetimeFigureOut">
              <a:rPr lang="en-US" smtClean="0"/>
              <a:t>10/10/2023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03F8A9-C94D-BDB8-D335-02FB0DB47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2F0E63-C7A5-4256-A022-BF3EABE4F1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91EDF-3673-4A1B-B002-0109812DC7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4288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7AC4D35-7A0F-C39B-C749-5F2A2C50C3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965223-0B57-2050-A8AC-758290C208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E86A6B-A365-082F-577C-A66935580A6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CBD3DC-6E6F-4C92-AE6F-A11DF5917313}" type="datetimeFigureOut">
              <a:rPr lang="en-US" smtClean="0"/>
              <a:t>10/10/2023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C6EE51-B23D-475F-713F-5869C550AD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0E0AF2-DCF2-ABC6-DE26-4E1EDC2077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491EDF-3673-4A1B-B002-0109812DC7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7059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gi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3B62C45-B7CF-64DB-57F3-755F6CC36B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8" y="5970702"/>
            <a:ext cx="9144000" cy="695217"/>
          </a:xfrm>
        </p:spPr>
        <p:txBody>
          <a:bodyPr/>
          <a:lstStyle/>
          <a:p>
            <a:r>
              <a:rPr lang="en-US" dirty="0">
                <a:latin typeface="Candara Light" panose="020E0502030303020204" pitchFamily="34" charset="0"/>
              </a:rPr>
              <a:t>By Dark Root Studios</a:t>
            </a:r>
          </a:p>
        </p:txBody>
      </p:sp>
      <p:pic>
        <p:nvPicPr>
          <p:cNvPr id="5" name="Picture 4" descr="A black background with orange text&#10;&#10;Description automatically generated">
            <a:extLst>
              <a:ext uri="{FF2B5EF4-FFF2-40B4-BE49-F238E27FC236}">
                <a16:creationId xmlns:a16="http://schemas.microsoft.com/office/drawing/2014/main" id="{80B4A120-46B2-9459-3C1B-26D02A2DCF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94" b="21119"/>
          <a:stretch/>
        </p:blipFill>
        <p:spPr>
          <a:xfrm>
            <a:off x="1957490" y="1076771"/>
            <a:ext cx="8277017" cy="3160664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BD4CDE5A-B6E3-C423-7387-034EBB717A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60101" y="4421990"/>
            <a:ext cx="1271797" cy="1271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32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5F70528-536E-42D2-BD9B-C0346E760A17}"/>
              </a:ext>
            </a:extLst>
          </p:cNvPr>
          <p:cNvSpPr/>
          <p:nvPr/>
        </p:nvSpPr>
        <p:spPr>
          <a:xfrm>
            <a:off x="2558473" y="1690688"/>
            <a:ext cx="7093527" cy="1325563"/>
          </a:xfrm>
          <a:prstGeom prst="roundRect">
            <a:avLst/>
          </a:prstGeom>
          <a:solidFill>
            <a:srgbClr val="E5E2CF"/>
          </a:solidFill>
          <a:ln>
            <a:noFill/>
          </a:ln>
          <a:effectLst>
            <a:innerShdw blurRad="114300">
              <a:srgbClr val="604530">
                <a:alpha val="49804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A305DB-5762-BFD3-5F42-16C7257BF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can I play?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77654A-F388-0A7A-9E12-365596B97A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6856" y="1908752"/>
            <a:ext cx="8918287" cy="104688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200" dirty="0"/>
              <a:t>COMING SOON TO STEAM AND EPIC 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3C07092-F885-658B-FE75-F0D8D23C92A3}"/>
              </a:ext>
            </a:extLst>
          </p:cNvPr>
          <p:cNvSpPr txBox="1"/>
          <p:nvPr/>
        </p:nvSpPr>
        <p:spPr>
          <a:xfrm>
            <a:off x="3047999" y="2449956"/>
            <a:ext cx="6096000" cy="3903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BlackChancery"/>
                <a:ea typeface="Arial" panose="020B0604020202020204" pitchFamily="34" charset="0"/>
              </a:rPr>
              <a:t>Carrot Quest will be available as a one-time purchase of $9.99</a:t>
            </a:r>
            <a:endParaRPr lang="en-US" sz="12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DEBB5A-F0EC-3CCA-C463-5ECA2DA970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3233" y="3700318"/>
            <a:ext cx="2303145" cy="267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DB445B6-D55A-47AB-4429-F5D07CBF765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8387" y="3785765"/>
            <a:ext cx="3848100" cy="2404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 descr="A cartoon of a rabbit&#10;&#10;Description automatically generated">
            <a:extLst>
              <a:ext uri="{FF2B5EF4-FFF2-40B4-BE49-F238E27FC236}">
                <a16:creationId xmlns:a16="http://schemas.microsoft.com/office/drawing/2014/main" id="{D0AF5E72-CB9D-6FF5-6BE9-532CFFD1B4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2200" y="3938166"/>
            <a:ext cx="1371600" cy="1914525"/>
          </a:xfrm>
          <a:prstGeom prst="rect">
            <a:avLst/>
          </a:prstGeom>
        </p:spPr>
      </p:pic>
      <p:pic>
        <p:nvPicPr>
          <p:cNvPr id="11" name="Picture 10" descr="A cartoon of a rabbit&#10;&#10;Description automatically generated">
            <a:extLst>
              <a:ext uri="{FF2B5EF4-FFF2-40B4-BE49-F238E27FC236}">
                <a16:creationId xmlns:a16="http://schemas.microsoft.com/office/drawing/2014/main" id="{D793BEBF-7C01-C1E0-AF5F-17D8E20B78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38200" y="3938166"/>
            <a:ext cx="1371600" cy="191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6543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442A99-300F-747C-2F0C-95F2A6337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2CF0DA-0B4D-63C3-6B9D-C0E6DA8CD3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45352"/>
            <a:ext cx="10515600" cy="4351338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dirty="0"/>
              <a:t>A top down adventure-shooter</a:t>
            </a:r>
          </a:p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dirty="0"/>
              <a:t>Open world isometric</a:t>
            </a:r>
          </a:p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dirty="0"/>
              <a:t>Villager NPCs to build relationships with</a:t>
            </a:r>
          </a:p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dirty="0"/>
              <a:t>Uniquely mutated enemies</a:t>
            </a:r>
          </a:p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dirty="0"/>
              <a:t>Burrow mechanic</a:t>
            </a:r>
          </a:p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dirty="0"/>
              <a:t>Many abilities and weapons combo for interesting combat</a:t>
            </a:r>
          </a:p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b="1" dirty="0"/>
              <a:t>Find the source of the Carrot Curse and save Bunnyville!</a:t>
            </a:r>
          </a:p>
        </p:txBody>
      </p:sp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7EFAE153-6F79-484E-4F87-CE7D45A5ADDB}"/>
              </a:ext>
            </a:extLst>
          </p:cNvPr>
          <p:cNvSpPr txBox="1">
            <a:spLocks/>
          </p:cNvSpPr>
          <p:nvPr/>
        </p:nvSpPr>
        <p:spPr>
          <a:xfrm>
            <a:off x="3848100" y="6243348"/>
            <a:ext cx="4495800" cy="614652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600" b="1" dirty="0">
                <a:solidFill>
                  <a:srgbClr val="7B380B"/>
                </a:solidFill>
              </a:rPr>
              <a:t>COMING SOON IN </a:t>
            </a:r>
            <a:r>
              <a:rPr lang="en-US" sz="4100" b="1" dirty="0">
                <a:solidFill>
                  <a:srgbClr val="7B380B"/>
                </a:solidFill>
              </a:rPr>
              <a:t>2024</a:t>
            </a:r>
            <a:r>
              <a:rPr lang="en-US" sz="3600" b="1" dirty="0">
                <a:solidFill>
                  <a:srgbClr val="7B380B"/>
                </a:solidFill>
              </a:rPr>
              <a:t>…</a:t>
            </a:r>
            <a:endParaRPr lang="en-US" b="1" dirty="0">
              <a:solidFill>
                <a:srgbClr val="7B380B"/>
              </a:solidFill>
            </a:endParaRPr>
          </a:p>
        </p:txBody>
      </p:sp>
      <p:pic>
        <p:nvPicPr>
          <p:cNvPr id="6" name="Picture 5" descr="A group of cartoon animals&#10;&#10;Description automatically generated">
            <a:extLst>
              <a:ext uri="{FF2B5EF4-FFF2-40B4-BE49-F238E27FC236}">
                <a16:creationId xmlns:a16="http://schemas.microsoft.com/office/drawing/2014/main" id="{337A691C-FBE2-304F-DA0E-713BD65026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14" t="47348" r="45528"/>
          <a:stretch/>
        </p:blipFill>
        <p:spPr>
          <a:xfrm>
            <a:off x="8745552" y="911773"/>
            <a:ext cx="1936335" cy="403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2924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val 17">
            <a:extLst>
              <a:ext uri="{FF2B5EF4-FFF2-40B4-BE49-F238E27FC236}">
                <a16:creationId xmlns:a16="http://schemas.microsoft.com/office/drawing/2014/main" id="{AA0789BA-2C40-9799-A2BA-791AC10F0B86}"/>
              </a:ext>
            </a:extLst>
          </p:cNvPr>
          <p:cNvSpPr/>
          <p:nvPr/>
        </p:nvSpPr>
        <p:spPr>
          <a:xfrm>
            <a:off x="5198173" y="1570836"/>
            <a:ext cx="6411935" cy="5310254"/>
          </a:xfrm>
          <a:prstGeom prst="ellipse">
            <a:avLst/>
          </a:prstGeom>
          <a:solidFill>
            <a:srgbClr val="FAF5EA">
              <a:alpha val="76863"/>
            </a:srgbClr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group of cartoon animals&#10;&#10;Description automatically generated">
            <a:extLst>
              <a:ext uri="{FF2B5EF4-FFF2-40B4-BE49-F238E27FC236}">
                <a16:creationId xmlns:a16="http://schemas.microsoft.com/office/drawing/2014/main" id="{3904FE03-D758-0236-F77E-CA732B398B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4903" y="1507477"/>
            <a:ext cx="7512127" cy="542542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4915C88-D6A8-83CF-6E6D-9B63423939A1}"/>
              </a:ext>
            </a:extLst>
          </p:cNvPr>
          <p:cNvSpPr/>
          <p:nvPr/>
        </p:nvSpPr>
        <p:spPr>
          <a:xfrm>
            <a:off x="9060873" y="544945"/>
            <a:ext cx="2472182" cy="18565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innerShdw blurRad="177800">
              <a:srgbClr val="7C5C38">
                <a:alpha val="83922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rectangular wooden frame with a black background&#10;&#10;Description automatically generated">
            <a:extLst>
              <a:ext uri="{FF2B5EF4-FFF2-40B4-BE49-F238E27FC236}">
                <a16:creationId xmlns:a16="http://schemas.microsoft.com/office/drawing/2014/main" id="{9D13F9FB-1EAF-21C8-7F15-C8836B55AA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2974" y="337414"/>
            <a:ext cx="3063598" cy="23325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C491200-87C4-D232-3935-0ECDE3989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opperplate Gothic Bold" panose="020E0705020206020404" pitchFamily="34" charset="0"/>
              </a:rPr>
              <a:t>Carrot Quest </a:t>
            </a:r>
            <a:r>
              <a:rPr lang="en-US" b="1" dirty="0">
                <a:latin typeface="Copperplate Gothic Bold" panose="020E0705020206020404" pitchFamily="34" charset="0"/>
              </a:rPr>
              <a:t>?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1C29BDD-97D1-2944-45B5-9F6361C6F1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79355"/>
            <a:ext cx="4443101" cy="4513519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10000"/>
              </a:lnSpc>
            </a:pPr>
            <a:r>
              <a:rPr lang="en-US" sz="2400" dirty="0"/>
              <a:t>A bun with a GUN !</a:t>
            </a:r>
          </a:p>
          <a:p>
            <a:pPr marL="0" indent="0">
              <a:lnSpc>
                <a:spcPct val="110000"/>
              </a:lnSpc>
              <a:buNone/>
            </a:pPr>
            <a:endParaRPr lang="en-US" sz="2400" dirty="0"/>
          </a:p>
          <a:p>
            <a:pPr>
              <a:lnSpc>
                <a:spcPct val="110000"/>
              </a:lnSpc>
            </a:pPr>
            <a:r>
              <a:rPr lang="en-US" sz="2400" dirty="0"/>
              <a:t>Mow through enemies in unique </a:t>
            </a:r>
            <a:r>
              <a:rPr lang="en-US" sz="2400" b="1" dirty="0"/>
              <a:t>top-down combat</a:t>
            </a:r>
            <a:r>
              <a:rPr lang="en-US" sz="2400" dirty="0"/>
              <a:t>, using the dodge and </a:t>
            </a:r>
            <a:r>
              <a:rPr lang="en-US" sz="2400" b="1" dirty="0"/>
              <a:t>burrow mechanic</a:t>
            </a:r>
            <a:r>
              <a:rPr lang="en-US" sz="2400" dirty="0"/>
              <a:t> to quickly traverse the battlefield!</a:t>
            </a:r>
          </a:p>
          <a:p>
            <a:pPr marL="0" indent="0">
              <a:lnSpc>
                <a:spcPct val="110000"/>
              </a:lnSpc>
              <a:buNone/>
            </a:pPr>
            <a:endParaRPr lang="en-US" sz="2400" dirty="0"/>
          </a:p>
          <a:p>
            <a:pPr>
              <a:lnSpc>
                <a:spcPct val="110000"/>
              </a:lnSpc>
            </a:pPr>
            <a:r>
              <a:rPr lang="en-US" sz="2400" dirty="0"/>
              <a:t>Fight off the </a:t>
            </a:r>
            <a:r>
              <a:rPr lang="en-US" sz="2400" b="1" dirty="0"/>
              <a:t>hideously mutated beasts</a:t>
            </a:r>
            <a:r>
              <a:rPr lang="en-US" sz="2400" dirty="0"/>
              <a:t> created by the </a:t>
            </a:r>
            <a:r>
              <a:rPr lang="en-US" sz="2400" b="1" dirty="0">
                <a:solidFill>
                  <a:schemeClr val="accent2">
                    <a:lumMod val="75000"/>
                  </a:schemeClr>
                </a:solidFill>
                <a:latin typeface="Copperplate Gothic Bold" panose="020E0705020206020404" pitchFamily="34" charset="0"/>
              </a:rPr>
              <a:t>Carrot Curse </a:t>
            </a:r>
            <a:r>
              <a:rPr lang="en-US" sz="2400" dirty="0"/>
              <a:t>and save the village of Bunnyville!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9215FE3-F52B-AAC1-DEC5-9BAC912852B7}"/>
              </a:ext>
            </a:extLst>
          </p:cNvPr>
          <p:cNvSpPr txBox="1"/>
          <p:nvPr/>
        </p:nvSpPr>
        <p:spPr>
          <a:xfrm>
            <a:off x="9330200" y="618467"/>
            <a:ext cx="2103992" cy="14571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250000"/>
              </a:lnSpc>
            </a:pPr>
            <a:r>
              <a:rPr lang="en-US" sz="1250" i="1" dirty="0"/>
              <a:t>Imagine </a:t>
            </a:r>
            <a:r>
              <a:rPr lang="en-US" sz="1250" b="1" i="1" dirty="0"/>
              <a:t>Enter the Gungeon</a:t>
            </a:r>
            <a:r>
              <a:rPr lang="en-US" sz="1250" i="1" dirty="0"/>
              <a:t> meets </a:t>
            </a:r>
            <a:r>
              <a:rPr lang="en-US" sz="1250" b="1" i="1" dirty="0"/>
              <a:t>The Legend of Zelda</a:t>
            </a:r>
            <a:r>
              <a:rPr lang="en-US" sz="1250" i="1" dirty="0"/>
              <a:t> and </a:t>
            </a:r>
            <a:r>
              <a:rPr lang="en-US" sz="1250" b="1" i="1" dirty="0"/>
              <a:t>Hollow Knight</a:t>
            </a:r>
            <a:endParaRPr lang="en-US" sz="1250" i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074DF4-1933-800D-5F36-DF8478144190}"/>
              </a:ext>
            </a:extLst>
          </p:cNvPr>
          <p:cNvSpPr txBox="1"/>
          <p:nvPr/>
        </p:nvSpPr>
        <p:spPr>
          <a:xfrm>
            <a:off x="844349" y="1379658"/>
            <a:ext cx="7723752" cy="318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15000"/>
              </a:lnSpc>
              <a:spcBef>
                <a:spcPts val="1820"/>
              </a:spcBef>
              <a:spcAft>
                <a:spcPts val="0"/>
              </a:spcAft>
            </a:pPr>
            <a:r>
              <a:rPr lang="en-US" sz="1400" b="1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Platform: PC ● Target Audience: Teens and up ● ESRB Rating: T  ● Number of Players: 1 </a:t>
            </a:r>
            <a:endParaRPr lang="en-US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81257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E87C1CC8-0E74-586A-5709-30B15A44362C}"/>
              </a:ext>
            </a:extLst>
          </p:cNvPr>
          <p:cNvSpPr/>
          <p:nvPr/>
        </p:nvSpPr>
        <p:spPr>
          <a:xfrm>
            <a:off x="6815282" y="1597890"/>
            <a:ext cx="4572000" cy="4442691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tar: 8 Points 10">
            <a:extLst>
              <a:ext uri="{FF2B5EF4-FFF2-40B4-BE49-F238E27FC236}">
                <a16:creationId xmlns:a16="http://schemas.microsoft.com/office/drawing/2014/main" id="{0682FFAC-8AB4-263D-FEE5-65DCADB16E0B}"/>
              </a:ext>
            </a:extLst>
          </p:cNvPr>
          <p:cNvSpPr/>
          <p:nvPr/>
        </p:nvSpPr>
        <p:spPr>
          <a:xfrm>
            <a:off x="7952509" y="480291"/>
            <a:ext cx="2410691" cy="1567005"/>
          </a:xfrm>
          <a:prstGeom prst="star8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CFD9723-D972-902C-DF0D-4B803D0168FA}"/>
              </a:ext>
            </a:extLst>
          </p:cNvPr>
          <p:cNvSpPr/>
          <p:nvPr/>
        </p:nvSpPr>
        <p:spPr>
          <a:xfrm>
            <a:off x="828964" y="1597891"/>
            <a:ext cx="4572000" cy="4442691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85B521-29F6-FAB7-B9B3-C07B6FAF1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what’s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opperplate Gothic Bold" panose="020E0705020206020404" pitchFamily="34" charset="0"/>
              </a:rPr>
              <a:t>unique </a:t>
            </a:r>
            <a:r>
              <a:rPr lang="en-US" dirty="0"/>
              <a:t>?</a:t>
            </a:r>
          </a:p>
        </p:txBody>
      </p:sp>
      <p:pic>
        <p:nvPicPr>
          <p:cNvPr id="5" name="Content Placeholder 4" descr="A cartoon of a rabbit&#10;&#10;Description automatically generated">
            <a:extLst>
              <a:ext uri="{FF2B5EF4-FFF2-40B4-BE49-F238E27FC236}">
                <a16:creationId xmlns:a16="http://schemas.microsoft.com/office/drawing/2014/main" id="{0D68038B-29BD-8CDD-F3A2-D484635AFA1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200" y="3044030"/>
            <a:ext cx="1371600" cy="1914525"/>
          </a:xfr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3C6E58D-4AE3-CF8F-064D-413EE42451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67236" y="2133958"/>
            <a:ext cx="4495800" cy="3734667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en-US" dirty="0"/>
              <a:t>New </a:t>
            </a:r>
            <a:r>
              <a:rPr lang="en-US" b="1" dirty="0"/>
              <a:t>Burrow Mechanic</a:t>
            </a:r>
            <a:r>
              <a:rPr lang="en-US" dirty="0"/>
              <a:t> to quickly traverse the battlefield</a:t>
            </a:r>
          </a:p>
          <a:p>
            <a:pPr marL="0" indent="0" algn="ctr">
              <a:buNone/>
            </a:pPr>
            <a:r>
              <a:rPr lang="en-US" dirty="0"/>
              <a:t>+</a:t>
            </a:r>
          </a:p>
          <a:p>
            <a:pPr marL="0" indent="0" algn="ctr">
              <a:buNone/>
            </a:pPr>
            <a:r>
              <a:rPr lang="en-US" dirty="0"/>
              <a:t>Fluid combination of </a:t>
            </a:r>
            <a:r>
              <a:rPr lang="en-US" b="1" dirty="0"/>
              <a:t>ranged and melee </a:t>
            </a:r>
            <a:r>
              <a:rPr lang="en-US" dirty="0"/>
              <a:t>in a top down fighting game</a:t>
            </a:r>
          </a:p>
          <a:p>
            <a:pPr marL="0" indent="0" algn="ctr">
              <a:buNone/>
            </a:pPr>
            <a:r>
              <a:rPr lang="en-US" dirty="0"/>
              <a:t>+</a:t>
            </a:r>
          </a:p>
          <a:p>
            <a:pPr marL="0" indent="0" algn="ctr">
              <a:buNone/>
            </a:pPr>
            <a:r>
              <a:rPr lang="en-US" dirty="0"/>
              <a:t>A huge variety of skills and weapons to </a:t>
            </a:r>
            <a:r>
              <a:rPr lang="en-US" b="1" dirty="0"/>
              <a:t>combo for dynamic combat </a:t>
            </a:r>
            <a:r>
              <a:rPr lang="en-US" dirty="0"/>
              <a:t>!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4017F8F1-5006-33F8-03E5-62F0C560A9AA}"/>
              </a:ext>
            </a:extLst>
          </p:cNvPr>
          <p:cNvSpPr txBox="1">
            <a:spLocks/>
          </p:cNvSpPr>
          <p:nvPr/>
        </p:nvSpPr>
        <p:spPr>
          <a:xfrm>
            <a:off x="838200" y="2047296"/>
            <a:ext cx="4495800" cy="37346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Top-down gun combat similar to Enter the Gungeon</a:t>
            </a:r>
          </a:p>
          <a:p>
            <a:pPr marL="0" indent="0" algn="ctr">
              <a:buNone/>
            </a:pPr>
            <a:r>
              <a:rPr lang="en-US" dirty="0"/>
              <a:t>+</a:t>
            </a:r>
          </a:p>
          <a:p>
            <a:pPr marL="0" indent="0" algn="ctr">
              <a:buNone/>
            </a:pPr>
            <a:r>
              <a:rPr lang="en-US" dirty="0"/>
              <a:t>Adventure and exploration of the early Zelda games</a:t>
            </a:r>
          </a:p>
          <a:p>
            <a:pPr marL="0" indent="0" algn="ctr">
              <a:buNone/>
            </a:pPr>
            <a:r>
              <a:rPr lang="en-US" dirty="0"/>
              <a:t>+</a:t>
            </a:r>
          </a:p>
          <a:p>
            <a:pPr marL="0" indent="0" algn="ctr">
              <a:buNone/>
            </a:pPr>
            <a:r>
              <a:rPr lang="en-US" dirty="0"/>
              <a:t>Melee combat &amp; the themes and art of Hollow Knight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8DC6B652-F578-BCCE-39C9-5707F0B9FF8B}"/>
              </a:ext>
            </a:extLst>
          </p:cNvPr>
          <p:cNvSpPr txBox="1">
            <a:spLocks/>
          </p:cNvSpPr>
          <p:nvPr/>
        </p:nvSpPr>
        <p:spPr>
          <a:xfrm>
            <a:off x="6874741" y="1036966"/>
            <a:ext cx="4495800" cy="6146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600" b="1" dirty="0">
                <a:solidFill>
                  <a:schemeClr val="accent2">
                    <a:lumMod val="50000"/>
                  </a:schemeClr>
                </a:solidFill>
              </a:rPr>
              <a:t>AND</a:t>
            </a:r>
            <a:endParaRPr lang="en-US" b="1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12675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9D8FE-00B8-3D36-7BFB-E978422D6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Explore the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opperplate Gothic Bold" panose="020E0705020206020404" pitchFamily="34" charset="0"/>
              </a:rPr>
              <a:t>world </a:t>
            </a:r>
            <a:r>
              <a:rPr lang="en-US" dirty="0"/>
              <a:t>of Carrot Quest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E47574-3868-D27B-F84E-A98974522E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55836" cy="4547466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00000"/>
              </a:lnSpc>
              <a:spcBef>
                <a:spcPts val="3000"/>
              </a:spcBef>
            </a:pPr>
            <a:r>
              <a:rPr lang="en-US" sz="2400" dirty="0"/>
              <a:t>Enter a </a:t>
            </a:r>
            <a:r>
              <a:rPr lang="en-US" sz="2400" b="1" dirty="0"/>
              <a:t>nature filled world </a:t>
            </a:r>
            <a:r>
              <a:rPr lang="en-US" sz="2400" dirty="0"/>
              <a:t>with darkness and </a:t>
            </a:r>
            <a:r>
              <a:rPr lang="en-US" sz="2400" b="1" dirty="0"/>
              <a:t>corruption</a:t>
            </a:r>
            <a:r>
              <a:rPr lang="en-US" sz="2400" dirty="0"/>
              <a:t> lurking behind the corners</a:t>
            </a:r>
          </a:p>
          <a:p>
            <a:pPr>
              <a:lnSpc>
                <a:spcPct val="100000"/>
              </a:lnSpc>
              <a:spcBef>
                <a:spcPts val="3000"/>
              </a:spcBef>
            </a:pPr>
            <a:r>
              <a:rPr lang="en-US" sz="2400" dirty="0"/>
              <a:t>Explore a </a:t>
            </a:r>
            <a:r>
              <a:rPr lang="en-US" sz="2400" b="1" dirty="0"/>
              <a:t>top-down isometric </a:t>
            </a:r>
            <a:r>
              <a:rPr lang="en-US" sz="2400" dirty="0"/>
              <a:t>layout allowing for artistic environments</a:t>
            </a:r>
          </a:p>
          <a:p>
            <a:pPr>
              <a:lnSpc>
                <a:spcPct val="100000"/>
              </a:lnSpc>
              <a:spcBef>
                <a:spcPts val="3000"/>
              </a:spcBef>
            </a:pPr>
            <a:r>
              <a:rPr lang="en-US" sz="2400" dirty="0"/>
              <a:t>Navigate a </a:t>
            </a:r>
            <a:r>
              <a:rPr lang="en-US" sz="2400" b="1" dirty="0"/>
              <a:t>variety of biomes</a:t>
            </a:r>
            <a:r>
              <a:rPr lang="en-US" sz="2400" dirty="0"/>
              <a:t> in the </a:t>
            </a:r>
            <a:r>
              <a:rPr lang="en-US" sz="2400" b="1" dirty="0"/>
              <a:t>open world </a:t>
            </a:r>
            <a:r>
              <a:rPr lang="en-US" sz="2400" dirty="0"/>
              <a:t>as you follow the clues of the curse’s origin</a:t>
            </a:r>
          </a:p>
          <a:p>
            <a:pPr>
              <a:lnSpc>
                <a:spcPct val="100000"/>
              </a:lnSpc>
              <a:spcBef>
                <a:spcPts val="3000"/>
              </a:spcBef>
            </a:pPr>
            <a:r>
              <a:rPr lang="en-US" sz="2400" dirty="0"/>
              <a:t>Talk to Bunnyville villagers to learn about the world and </a:t>
            </a:r>
            <a:r>
              <a:rPr lang="en-US" sz="2400" b="1" dirty="0"/>
              <a:t>build relationships</a:t>
            </a:r>
          </a:p>
          <a:p>
            <a:endParaRPr lang="en-US" dirty="0"/>
          </a:p>
        </p:txBody>
      </p:sp>
      <p:pic>
        <p:nvPicPr>
          <p:cNvPr id="5" name="Picture 4" descr="A video game screen with a rabbit and rabbit&#10;&#10;Description automatically generated">
            <a:extLst>
              <a:ext uri="{FF2B5EF4-FFF2-40B4-BE49-F238E27FC236}">
                <a16:creationId xmlns:a16="http://schemas.microsoft.com/office/drawing/2014/main" id="{DCC677B7-C82B-B5B2-DC7E-99C48B4792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6095" y="2235920"/>
            <a:ext cx="5852172" cy="3291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0953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ack background with a black border&#10;&#10;Description automatically generated">
            <a:extLst>
              <a:ext uri="{FF2B5EF4-FFF2-40B4-BE49-F238E27FC236}">
                <a16:creationId xmlns:a16="http://schemas.microsoft.com/office/drawing/2014/main" id="{0B7ABD17-99AA-6394-7552-3AC83656CF6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0"/>
            <a:ext cx="12191998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50DC16C-4636-4199-9B42-3EDD7650CF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opperplate Gothic Bold" panose="020E0705020206020404" pitchFamily="34" charset="0"/>
              </a:rPr>
              <a:t>evil</a:t>
            </a:r>
            <a:r>
              <a:rPr lang="en-US" dirty="0"/>
              <a:t> lies beneath Bunnyville?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A3EB07-2E78-7619-F4DD-56F5BAEC26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991764" cy="4351338"/>
          </a:xfrm>
        </p:spPr>
        <p:txBody>
          <a:bodyPr>
            <a:normAutofit/>
          </a:bodyPr>
          <a:lstStyle/>
          <a:p>
            <a:r>
              <a:rPr lang="en-US" sz="3200" dirty="0"/>
              <a:t>Piece together the </a:t>
            </a:r>
            <a:r>
              <a:rPr lang="en-US" sz="3200" b="1" dirty="0"/>
              <a:t>secrets of the past</a:t>
            </a:r>
            <a:r>
              <a:rPr lang="en-US" sz="3200" dirty="0"/>
              <a:t> from the remnants of the previous bunny civilization, the Carrot Kingdom…</a:t>
            </a:r>
          </a:p>
          <a:p>
            <a:endParaRPr lang="en-US" sz="3200" dirty="0"/>
          </a:p>
          <a:p>
            <a:r>
              <a:rPr lang="en-US" sz="3200" dirty="0"/>
              <a:t>Find and put an end to the source of the </a:t>
            </a:r>
            <a:r>
              <a:rPr lang="en-US" sz="3200" b="1" dirty="0">
                <a:solidFill>
                  <a:schemeClr val="accent2">
                    <a:lumMod val="75000"/>
                  </a:schemeClr>
                </a:solidFill>
                <a:latin typeface="Copperplate Gothic Bold" panose="020E0705020206020404" pitchFamily="34" charset="0"/>
              </a:rPr>
              <a:t>Carrot Curse </a:t>
            </a:r>
            <a:r>
              <a:rPr lang="en-US" sz="3200" dirty="0"/>
              <a:t>once and for all!</a:t>
            </a:r>
          </a:p>
          <a:p>
            <a:endParaRPr lang="en-US" sz="3200" dirty="0"/>
          </a:p>
          <a:p>
            <a:r>
              <a:rPr lang="en-US" sz="3200" dirty="0"/>
              <a:t>Can you be the hero Bunnyville needs?</a:t>
            </a:r>
          </a:p>
        </p:txBody>
      </p:sp>
    </p:spTree>
    <p:extLst>
      <p:ext uri="{BB962C8B-B14F-4D97-AF65-F5344CB8AC3E}">
        <p14:creationId xmlns:p14="http://schemas.microsoft.com/office/powerpoint/2010/main" val="26234820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83B093E3-397A-0450-419B-8FFB30AD0ACE}"/>
              </a:ext>
            </a:extLst>
          </p:cNvPr>
          <p:cNvGrpSpPr/>
          <p:nvPr/>
        </p:nvGrpSpPr>
        <p:grpSpPr>
          <a:xfrm>
            <a:off x="8060925" y="1207757"/>
            <a:ext cx="3710710" cy="2332512"/>
            <a:chOff x="1488774" y="2618795"/>
            <a:chExt cx="3063598" cy="2332512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CE0E70A-EB08-E262-236A-F014D737A5F8}"/>
                </a:ext>
              </a:extLst>
            </p:cNvPr>
            <p:cNvSpPr/>
            <p:nvPr/>
          </p:nvSpPr>
          <p:spPr>
            <a:xfrm>
              <a:off x="1766673" y="2826326"/>
              <a:ext cx="2472182" cy="185651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  <a:effectLst>
              <a:innerShdw blurRad="177800">
                <a:srgbClr val="7C5C38">
                  <a:alpha val="83922"/>
                </a:srgb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" name="Picture 16" descr="A rectangular wooden frame with a black background&#10;&#10;Description automatically generated">
              <a:extLst>
                <a:ext uri="{FF2B5EF4-FFF2-40B4-BE49-F238E27FC236}">
                  <a16:creationId xmlns:a16="http://schemas.microsoft.com/office/drawing/2014/main" id="{2784FE50-4464-F9FA-4185-3D8A40590BC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88774" y="2618795"/>
              <a:ext cx="3063598" cy="2332512"/>
            </a:xfrm>
            <a:prstGeom prst="rect">
              <a:avLst/>
            </a:prstGeom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DEC172E-59BA-7F62-4560-237AE2CC11D1}"/>
              </a:ext>
            </a:extLst>
          </p:cNvPr>
          <p:cNvGrpSpPr/>
          <p:nvPr/>
        </p:nvGrpSpPr>
        <p:grpSpPr>
          <a:xfrm>
            <a:off x="4277168" y="1211313"/>
            <a:ext cx="3710710" cy="2332512"/>
            <a:chOff x="1488774" y="2618795"/>
            <a:chExt cx="3063598" cy="233251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411042D-035E-743A-C3CE-F3B037110C34}"/>
                </a:ext>
              </a:extLst>
            </p:cNvPr>
            <p:cNvSpPr/>
            <p:nvPr/>
          </p:nvSpPr>
          <p:spPr>
            <a:xfrm>
              <a:off x="1766673" y="2826326"/>
              <a:ext cx="2472182" cy="185651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  <a:effectLst>
              <a:innerShdw blurRad="177800">
                <a:srgbClr val="7C5C38">
                  <a:alpha val="83922"/>
                </a:srgb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13" descr="A rectangular wooden frame with a black background&#10;&#10;Description automatically generated">
              <a:extLst>
                <a:ext uri="{FF2B5EF4-FFF2-40B4-BE49-F238E27FC236}">
                  <a16:creationId xmlns:a16="http://schemas.microsoft.com/office/drawing/2014/main" id="{E089FC6A-B0B2-37D9-8731-EBEE3876C18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88774" y="2618795"/>
              <a:ext cx="3063598" cy="2332512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7EAFFB1-A9CF-B71E-E3E2-1D6EA062B81B}"/>
              </a:ext>
            </a:extLst>
          </p:cNvPr>
          <p:cNvGrpSpPr/>
          <p:nvPr/>
        </p:nvGrpSpPr>
        <p:grpSpPr>
          <a:xfrm>
            <a:off x="493411" y="1211313"/>
            <a:ext cx="3710710" cy="2332512"/>
            <a:chOff x="1488774" y="2618795"/>
            <a:chExt cx="3063598" cy="233251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F5C51D0-2D84-19C3-F94C-2B1328A3AAEF}"/>
                </a:ext>
              </a:extLst>
            </p:cNvPr>
            <p:cNvSpPr/>
            <p:nvPr/>
          </p:nvSpPr>
          <p:spPr>
            <a:xfrm>
              <a:off x="1766673" y="2826326"/>
              <a:ext cx="2472182" cy="185651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  <a:effectLst>
              <a:innerShdw blurRad="177800">
                <a:srgbClr val="7C5C38">
                  <a:alpha val="83922"/>
                </a:srgb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 descr="A rectangular wooden frame with a black background&#10;&#10;Description automatically generated">
              <a:extLst>
                <a:ext uri="{FF2B5EF4-FFF2-40B4-BE49-F238E27FC236}">
                  <a16:creationId xmlns:a16="http://schemas.microsoft.com/office/drawing/2014/main" id="{406D55C9-531A-1309-0B97-61E67B4FDFB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88774" y="2618795"/>
              <a:ext cx="3063598" cy="2332512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B44C390-8603-5F27-BF6A-776935AC19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30885"/>
            <a:ext cx="10515600" cy="1325563"/>
          </a:xfrm>
        </p:spPr>
        <p:txBody>
          <a:bodyPr/>
          <a:lstStyle/>
          <a:p>
            <a:r>
              <a:rPr lang="en-US" dirty="0"/>
              <a:t>Who are you trying to save?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62969C-AD7F-4344-1CCA-603DFEF1B1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8331" y="1689716"/>
            <a:ext cx="2597728" cy="1325563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sz="2400" dirty="0"/>
              <a:t>The peaceful village of Bunnyville needs your help!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43BA272-C6E4-2AFF-4F58-DB93E7C38550}"/>
              </a:ext>
            </a:extLst>
          </p:cNvPr>
          <p:cNvSpPr txBox="1">
            <a:spLocks/>
          </p:cNvSpPr>
          <p:nvPr/>
        </p:nvSpPr>
        <p:spPr>
          <a:xfrm>
            <a:off x="4841843" y="1756470"/>
            <a:ext cx="2581360" cy="1325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/>
              <a:t>Meet a large cast of villagers, each with interests and secrets of their own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73B2A52-6187-78B7-252B-B97D5EC7D325}"/>
              </a:ext>
            </a:extLst>
          </p:cNvPr>
          <p:cNvSpPr txBox="1">
            <a:spLocks/>
          </p:cNvSpPr>
          <p:nvPr/>
        </p:nvSpPr>
        <p:spPr>
          <a:xfrm>
            <a:off x="8749401" y="1711231"/>
            <a:ext cx="2333757" cy="132556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/>
              <a:t>Build relationships with the villagers as you talk to them and complete their quests</a:t>
            </a:r>
          </a:p>
        </p:txBody>
      </p:sp>
      <p:pic>
        <p:nvPicPr>
          <p:cNvPr id="19" name="Picture 18" descr="A cartoon of a cat wearing a jester hat&#10;&#10;Description automatically generated">
            <a:extLst>
              <a:ext uri="{FF2B5EF4-FFF2-40B4-BE49-F238E27FC236}">
                <a16:creationId xmlns:a16="http://schemas.microsoft.com/office/drawing/2014/main" id="{11675D2A-96CC-8B3B-9260-3B0C6AEF3A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4571" y="4064267"/>
            <a:ext cx="1501487" cy="2533622"/>
          </a:xfrm>
          <a:prstGeom prst="rect">
            <a:avLst/>
          </a:prstGeom>
        </p:spPr>
      </p:pic>
      <p:pic>
        <p:nvPicPr>
          <p:cNvPr id="21" name="Picture 20" descr="Cartoon dog with a hammer&#10;&#10;Description automatically generated">
            <a:extLst>
              <a:ext uri="{FF2B5EF4-FFF2-40B4-BE49-F238E27FC236}">
                <a16:creationId xmlns:a16="http://schemas.microsoft.com/office/drawing/2014/main" id="{51DB380A-339D-91D4-5C8A-803FD8DFD6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8549" y="3976306"/>
            <a:ext cx="1755072" cy="2649291"/>
          </a:xfrm>
          <a:prstGeom prst="rect">
            <a:avLst/>
          </a:prstGeom>
        </p:spPr>
      </p:pic>
      <p:pic>
        <p:nvPicPr>
          <p:cNvPr id="23" name="Picture 22" descr="A cartoon of a rabbit wearing sunglasses&#10;&#10;Description automatically generated">
            <a:extLst>
              <a:ext uri="{FF2B5EF4-FFF2-40B4-BE49-F238E27FC236}">
                <a16:creationId xmlns:a16="http://schemas.microsoft.com/office/drawing/2014/main" id="{CE96AB29-9C97-5DB9-749C-9340395196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364" y="3816148"/>
            <a:ext cx="2228875" cy="2969608"/>
          </a:xfrm>
          <a:prstGeom prst="rect">
            <a:avLst/>
          </a:prstGeom>
        </p:spPr>
      </p:pic>
      <p:pic>
        <p:nvPicPr>
          <p:cNvPr id="25" name="Picture 24" descr="A cartoon of a person wearing a mask&#10;&#10;Description automatically generated">
            <a:extLst>
              <a:ext uri="{FF2B5EF4-FFF2-40B4-BE49-F238E27FC236}">
                <a16:creationId xmlns:a16="http://schemas.microsoft.com/office/drawing/2014/main" id="{100109F1-9FC6-F4E9-C4BC-B3DF56BE9B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2103" y="3631482"/>
            <a:ext cx="1941924" cy="3009648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B11B86B2-273E-4B3A-064A-C1E529F82664}"/>
              </a:ext>
            </a:extLst>
          </p:cNvPr>
          <p:cNvSpPr txBox="1"/>
          <p:nvPr/>
        </p:nvSpPr>
        <p:spPr>
          <a:xfrm>
            <a:off x="1072683" y="3540269"/>
            <a:ext cx="1108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Hyacinth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CF5D00E-04EA-BD1B-48FA-D05A1E86A9E7}"/>
              </a:ext>
            </a:extLst>
          </p:cNvPr>
          <p:cNvSpPr txBox="1"/>
          <p:nvPr/>
        </p:nvSpPr>
        <p:spPr>
          <a:xfrm>
            <a:off x="3800609" y="3575399"/>
            <a:ext cx="1108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Oakly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E866CA0-ED2C-1645-2852-97E95BB3AD49}"/>
              </a:ext>
            </a:extLst>
          </p:cNvPr>
          <p:cNvSpPr txBox="1"/>
          <p:nvPr/>
        </p:nvSpPr>
        <p:spPr>
          <a:xfrm>
            <a:off x="6038840" y="3631482"/>
            <a:ext cx="1108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Dancer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4B1C203-3205-3B47-D790-B1BC7F7A2853}"/>
              </a:ext>
            </a:extLst>
          </p:cNvPr>
          <p:cNvSpPr txBox="1"/>
          <p:nvPr/>
        </p:nvSpPr>
        <p:spPr>
          <a:xfrm>
            <a:off x="9769714" y="3760065"/>
            <a:ext cx="1108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Dewdrop</a:t>
            </a:r>
          </a:p>
        </p:txBody>
      </p:sp>
      <p:sp>
        <p:nvSpPr>
          <p:cNvPr id="30" name="Star: 8 Points 29">
            <a:extLst>
              <a:ext uri="{FF2B5EF4-FFF2-40B4-BE49-F238E27FC236}">
                <a16:creationId xmlns:a16="http://schemas.microsoft.com/office/drawing/2014/main" id="{7812CC39-6AD0-DA8C-F023-05BB8EF87B99}"/>
              </a:ext>
            </a:extLst>
          </p:cNvPr>
          <p:cNvSpPr/>
          <p:nvPr/>
        </p:nvSpPr>
        <p:spPr>
          <a:xfrm>
            <a:off x="10252364" y="4535055"/>
            <a:ext cx="1625600" cy="1607127"/>
          </a:xfrm>
          <a:prstGeom prst="star8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AND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MORE !</a:t>
            </a:r>
          </a:p>
        </p:txBody>
      </p:sp>
    </p:spTree>
    <p:extLst>
      <p:ext uri="{BB962C8B-B14F-4D97-AF65-F5344CB8AC3E}">
        <p14:creationId xmlns:p14="http://schemas.microsoft.com/office/powerpoint/2010/main" val="26408036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F7D7D-30DB-6D15-8C54-8CEAA4496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opperplate Gothic Bold" panose="020E0705020206020404" pitchFamily="34" charset="0"/>
              </a:rPr>
              <a:t>Beware</a:t>
            </a:r>
            <a:r>
              <a:rPr lang="en-US" dirty="0"/>
              <a:t> !</a:t>
            </a:r>
          </a:p>
        </p:txBody>
      </p:sp>
      <p:pic>
        <p:nvPicPr>
          <p:cNvPr id="5" name="Content Placeholder 4" descr="A cartoon of a rabbit with a fork&#10;&#10;Description automatically generated">
            <a:extLst>
              <a:ext uri="{FF2B5EF4-FFF2-40B4-BE49-F238E27FC236}">
                <a16:creationId xmlns:a16="http://schemas.microsoft.com/office/drawing/2014/main" id="{FFBB2474-212F-5789-BD09-E8657B9D83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7213" y="3662234"/>
            <a:ext cx="2920778" cy="2657908"/>
          </a:xfr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D56D4F3-EC0C-9778-8D02-70616E2E2343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5664200" cy="454746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3000"/>
              </a:spcBef>
            </a:pPr>
            <a:r>
              <a:rPr lang="en-US" sz="3000" dirty="0"/>
              <a:t>The cursed bunnies of this world will stop at nothing to eat you and your carrots!</a:t>
            </a:r>
          </a:p>
          <a:p>
            <a:pPr>
              <a:lnSpc>
                <a:spcPct val="100000"/>
              </a:lnSpc>
              <a:spcBef>
                <a:spcPts val="3000"/>
              </a:spcBef>
            </a:pPr>
            <a:r>
              <a:rPr lang="en-US" sz="3000" dirty="0"/>
              <a:t>Defeat a variety of terrifying foes mutated in unique ways by the Curse</a:t>
            </a:r>
          </a:p>
          <a:p>
            <a:pPr>
              <a:lnSpc>
                <a:spcPct val="100000"/>
              </a:lnSpc>
              <a:spcBef>
                <a:spcPts val="3000"/>
              </a:spcBef>
            </a:pPr>
            <a:r>
              <a:rPr lang="en-US" sz="3000" dirty="0"/>
              <a:t>Challenging boss battles will test your skills! Do you have what it takes to save Bunnyville?</a:t>
            </a:r>
          </a:p>
          <a:p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FF7D920-581D-0E2B-56D5-1979BFAA90B9}"/>
              </a:ext>
            </a:extLst>
          </p:cNvPr>
          <p:cNvGrpSpPr/>
          <p:nvPr/>
        </p:nvGrpSpPr>
        <p:grpSpPr>
          <a:xfrm>
            <a:off x="7213821" y="484909"/>
            <a:ext cx="1857570" cy="1943115"/>
            <a:chOff x="7029094" y="711200"/>
            <a:chExt cx="1403928" cy="1468582"/>
          </a:xfrm>
        </p:grpSpPr>
        <p:pic>
          <p:nvPicPr>
            <p:cNvPr id="7" name="Picture 6" descr="A group of cartoon animals&#10;&#10;Description automatically generated">
              <a:extLst>
                <a:ext uri="{FF2B5EF4-FFF2-40B4-BE49-F238E27FC236}">
                  <a16:creationId xmlns:a16="http://schemas.microsoft.com/office/drawing/2014/main" id="{44F039D9-49A7-C6A2-875A-6D164716A2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265" t="5345" r="53046" b="67586"/>
            <a:stretch/>
          </p:blipFill>
          <p:spPr>
            <a:xfrm>
              <a:off x="7029094" y="711200"/>
              <a:ext cx="1403928" cy="1468582"/>
            </a:xfrm>
            <a:prstGeom prst="rect">
              <a:avLst/>
            </a:prstGeom>
          </p:spPr>
        </p:pic>
        <p:pic>
          <p:nvPicPr>
            <p:cNvPr id="8" name="Picture 7" descr="A group of cartoon animals&#10;&#10;Description automatically generated">
              <a:extLst>
                <a:ext uri="{FF2B5EF4-FFF2-40B4-BE49-F238E27FC236}">
                  <a16:creationId xmlns:a16="http://schemas.microsoft.com/office/drawing/2014/main" id="{671F3ED7-8849-9EBA-DAAE-8AC6DFDD59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265" t="5345" r="53046" b="67586"/>
            <a:stretch/>
          </p:blipFill>
          <p:spPr>
            <a:xfrm>
              <a:off x="7029094" y="711200"/>
              <a:ext cx="1403928" cy="1468582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A843DEB-F252-F64E-C079-541A5A40D61A}"/>
              </a:ext>
            </a:extLst>
          </p:cNvPr>
          <p:cNvGrpSpPr/>
          <p:nvPr/>
        </p:nvGrpSpPr>
        <p:grpSpPr>
          <a:xfrm>
            <a:off x="9534012" y="1599335"/>
            <a:ext cx="2004515" cy="2517495"/>
            <a:chOff x="9349285" y="1825625"/>
            <a:chExt cx="1514987" cy="1902691"/>
          </a:xfrm>
        </p:grpSpPr>
        <p:pic>
          <p:nvPicPr>
            <p:cNvPr id="11" name="Picture 10" descr="A group of cartoon animals&#10;&#10;Description automatically generated">
              <a:extLst>
                <a:ext uri="{FF2B5EF4-FFF2-40B4-BE49-F238E27FC236}">
                  <a16:creationId xmlns:a16="http://schemas.microsoft.com/office/drawing/2014/main" id="{FF81CCBE-04F5-B820-610C-7A5F094DB4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962" t="35733" r="25870" b="29197"/>
            <a:stretch/>
          </p:blipFill>
          <p:spPr>
            <a:xfrm>
              <a:off x="9349285" y="1825625"/>
              <a:ext cx="1514987" cy="1902691"/>
            </a:xfrm>
            <a:prstGeom prst="rect">
              <a:avLst/>
            </a:prstGeom>
          </p:spPr>
        </p:pic>
        <p:pic>
          <p:nvPicPr>
            <p:cNvPr id="12" name="Picture 11" descr="A group of cartoon animals&#10;&#10;Description automatically generated">
              <a:extLst>
                <a:ext uri="{FF2B5EF4-FFF2-40B4-BE49-F238E27FC236}">
                  <a16:creationId xmlns:a16="http://schemas.microsoft.com/office/drawing/2014/main" id="{89B24F16-82D6-5FDE-55BF-7110548B11D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962" t="35733" r="25870" b="29197"/>
            <a:stretch/>
          </p:blipFill>
          <p:spPr>
            <a:xfrm>
              <a:off x="9349285" y="1825625"/>
              <a:ext cx="1514987" cy="19026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340250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A7376D96-A4D1-A2C4-AC99-130A45431263}"/>
              </a:ext>
            </a:extLst>
          </p:cNvPr>
          <p:cNvSpPr/>
          <p:nvPr/>
        </p:nvSpPr>
        <p:spPr>
          <a:xfrm>
            <a:off x="598222" y="1615155"/>
            <a:ext cx="6190736" cy="4392539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A27134-566B-8954-C15F-134745468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Burrowing!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B4704E11-F4D9-BB78-2EDB-75CD38983E4E}"/>
              </a:ext>
            </a:extLst>
          </p:cNvPr>
          <p:cNvGrpSpPr/>
          <p:nvPr/>
        </p:nvGrpSpPr>
        <p:grpSpPr>
          <a:xfrm>
            <a:off x="7074964" y="1936721"/>
            <a:ext cx="4742915" cy="1745779"/>
            <a:chOff x="1683522" y="2854530"/>
            <a:chExt cx="8191088" cy="3014987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720785E0-3A56-8AF5-E6EE-650524011929}"/>
                </a:ext>
              </a:extLst>
            </p:cNvPr>
            <p:cNvGrpSpPr/>
            <p:nvPr/>
          </p:nvGrpSpPr>
          <p:grpSpPr>
            <a:xfrm>
              <a:off x="1683522" y="3640507"/>
              <a:ext cx="2153540" cy="1331084"/>
              <a:chOff x="1683522" y="3640507"/>
              <a:chExt cx="1700613" cy="1051134"/>
            </a:xfrm>
          </p:grpSpPr>
          <p:pic>
            <p:nvPicPr>
              <p:cNvPr id="4" name="Picture 3" descr="A group of cartoon animals&#10;&#10;Description automatically generated">
                <a:extLst>
                  <a:ext uri="{FF2B5EF4-FFF2-40B4-BE49-F238E27FC236}">
                    <a16:creationId xmlns:a16="http://schemas.microsoft.com/office/drawing/2014/main" id="{11678D8A-520B-C41B-CBAB-9EF505B030A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334" t="31125" r="67029" b="49502"/>
              <a:stretch/>
            </p:blipFill>
            <p:spPr>
              <a:xfrm>
                <a:off x="1683522" y="3640508"/>
                <a:ext cx="1700613" cy="1051133"/>
              </a:xfrm>
              <a:prstGeom prst="rect">
                <a:avLst/>
              </a:prstGeom>
            </p:spPr>
          </p:pic>
          <p:pic>
            <p:nvPicPr>
              <p:cNvPr id="7" name="Picture 6" descr="A group of cartoon animals&#10;&#10;Description automatically generated">
                <a:extLst>
                  <a:ext uri="{FF2B5EF4-FFF2-40B4-BE49-F238E27FC236}">
                    <a16:creationId xmlns:a16="http://schemas.microsoft.com/office/drawing/2014/main" id="{D6B6AE39-245E-4B11-1731-69623E3722F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334" t="31125" r="67029" b="49502"/>
              <a:stretch/>
            </p:blipFill>
            <p:spPr>
              <a:xfrm>
                <a:off x="1683522" y="3640507"/>
                <a:ext cx="1700613" cy="1051133"/>
              </a:xfrm>
              <a:prstGeom prst="rect">
                <a:avLst/>
              </a:prstGeom>
            </p:spPr>
          </p:pic>
        </p:grpSp>
        <p:pic>
          <p:nvPicPr>
            <p:cNvPr id="10" name="Picture 9" descr="A cartoon rabbit with black background&#10;&#10;Description automatically generated">
              <a:extLst>
                <a:ext uri="{FF2B5EF4-FFF2-40B4-BE49-F238E27FC236}">
                  <a16:creationId xmlns:a16="http://schemas.microsoft.com/office/drawing/2014/main" id="{C0410F1A-EEB9-FF74-6F82-897111432F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3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26421" y="2854533"/>
              <a:ext cx="1267741" cy="1769554"/>
            </a:xfrm>
            <a:prstGeom prst="rect">
              <a:avLst/>
            </a:prstGeom>
          </p:spPr>
        </p:pic>
        <p:pic>
          <p:nvPicPr>
            <p:cNvPr id="11" name="Picture 10" descr="A computer mouse and keyboard keys&#10;&#10;Description automatically generated">
              <a:extLst>
                <a:ext uri="{FF2B5EF4-FFF2-40B4-BE49-F238E27FC236}">
                  <a16:creationId xmlns:a16="http://schemas.microsoft.com/office/drawing/2014/main" id="{5513658F-EE49-00D3-1D09-CA27B5CF60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65" t="50769" r="79860" b="37201"/>
            <a:stretch/>
          </p:blipFill>
          <p:spPr>
            <a:xfrm>
              <a:off x="4822849" y="3640507"/>
              <a:ext cx="1830282" cy="824985"/>
            </a:xfrm>
            <a:prstGeom prst="rect">
              <a:avLst/>
            </a:prstGeom>
          </p:spPr>
        </p:pic>
        <p:sp>
          <p:nvSpPr>
            <p:cNvPr id="12" name="Content Placeholder 2">
              <a:extLst>
                <a:ext uri="{FF2B5EF4-FFF2-40B4-BE49-F238E27FC236}">
                  <a16:creationId xmlns:a16="http://schemas.microsoft.com/office/drawing/2014/main" id="{B4123C9C-A14B-04A5-1073-CD43A0020E24}"/>
                </a:ext>
              </a:extLst>
            </p:cNvPr>
            <p:cNvSpPr txBox="1">
              <a:spLocks/>
            </p:cNvSpPr>
            <p:nvPr/>
          </p:nvSpPr>
          <p:spPr>
            <a:xfrm>
              <a:off x="4191297" y="4465492"/>
              <a:ext cx="3271981" cy="634134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1400" b="1" dirty="0">
                  <a:ln w="3175">
                    <a:noFill/>
                  </a:ln>
                  <a:solidFill>
                    <a:srgbClr val="FFE418"/>
                  </a:solidFill>
                  <a:effectLst>
                    <a:outerShdw blurRad="50800" dist="38100" dir="2700000" algn="tl" rotWithShape="0">
                      <a:prstClr val="black">
                        <a:alpha val="74000"/>
                      </a:prstClr>
                    </a:outerShdw>
                  </a:effectLst>
                </a:rPr>
                <a:t>Hold SHIFT to Burrow</a:t>
              </a:r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42AB21E4-DB3B-05B3-FA95-D6EB9D2AFC99}"/>
                </a:ext>
              </a:extLst>
            </p:cNvPr>
            <p:cNvGrpSpPr/>
            <p:nvPr/>
          </p:nvGrpSpPr>
          <p:grpSpPr>
            <a:xfrm>
              <a:off x="7721070" y="3640504"/>
              <a:ext cx="2153540" cy="1331084"/>
              <a:chOff x="1683522" y="3640507"/>
              <a:chExt cx="1700613" cy="1051134"/>
            </a:xfrm>
          </p:grpSpPr>
          <p:pic>
            <p:nvPicPr>
              <p:cNvPr id="21" name="Picture 20" descr="A group of cartoon animals&#10;&#10;Description automatically generated">
                <a:extLst>
                  <a:ext uri="{FF2B5EF4-FFF2-40B4-BE49-F238E27FC236}">
                    <a16:creationId xmlns:a16="http://schemas.microsoft.com/office/drawing/2014/main" id="{285E0190-398F-B7DA-5FFF-554A8E2798E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334" t="31125" r="67029" b="49502"/>
              <a:stretch/>
            </p:blipFill>
            <p:spPr>
              <a:xfrm>
                <a:off x="1683522" y="3640508"/>
                <a:ext cx="1700613" cy="1051133"/>
              </a:xfrm>
              <a:prstGeom prst="rect">
                <a:avLst/>
              </a:prstGeom>
            </p:spPr>
          </p:pic>
          <p:pic>
            <p:nvPicPr>
              <p:cNvPr id="22" name="Picture 21" descr="A group of cartoon animals&#10;&#10;Description automatically generated">
                <a:extLst>
                  <a:ext uri="{FF2B5EF4-FFF2-40B4-BE49-F238E27FC236}">
                    <a16:creationId xmlns:a16="http://schemas.microsoft.com/office/drawing/2014/main" id="{6F25B63C-2F22-FD59-7862-AA9D4A40A69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334" t="31125" r="67029" b="49502"/>
              <a:stretch/>
            </p:blipFill>
            <p:spPr>
              <a:xfrm>
                <a:off x="1683522" y="3640507"/>
                <a:ext cx="1700613" cy="1051133"/>
              </a:xfrm>
              <a:prstGeom prst="rect">
                <a:avLst/>
              </a:prstGeom>
            </p:spPr>
          </p:pic>
        </p:grpSp>
        <p:pic>
          <p:nvPicPr>
            <p:cNvPr id="23" name="Picture 22" descr="A cartoon rabbit with black background&#10;&#10;Description automatically generated">
              <a:extLst>
                <a:ext uri="{FF2B5EF4-FFF2-40B4-BE49-F238E27FC236}">
                  <a16:creationId xmlns:a16="http://schemas.microsoft.com/office/drawing/2014/main" id="{2E28E7B5-A671-FC5E-D304-7A6F50F0C6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63969" y="2854530"/>
              <a:ext cx="1267741" cy="1769554"/>
            </a:xfrm>
            <a:prstGeom prst="rect">
              <a:avLst/>
            </a:prstGeom>
          </p:spPr>
        </p:pic>
        <p:sp>
          <p:nvSpPr>
            <p:cNvPr id="28" name="Arrow: Curved Up 27">
              <a:extLst>
                <a:ext uri="{FF2B5EF4-FFF2-40B4-BE49-F238E27FC236}">
                  <a16:creationId xmlns:a16="http://schemas.microsoft.com/office/drawing/2014/main" id="{C2E20E14-B1C9-9855-FF97-3A5E5C4833BE}"/>
                </a:ext>
              </a:extLst>
            </p:cNvPr>
            <p:cNvSpPr/>
            <p:nvPr/>
          </p:nvSpPr>
          <p:spPr>
            <a:xfrm>
              <a:off x="2661263" y="5028620"/>
              <a:ext cx="6457100" cy="840897"/>
            </a:xfrm>
            <a:prstGeom prst="curvedUpArrow">
              <a:avLst>
                <a:gd name="adj1" fmla="val 21140"/>
                <a:gd name="adj2" fmla="val 68002"/>
                <a:gd name="adj3" fmla="val 26988"/>
              </a:avLst>
            </a:prstGeom>
            <a:solidFill>
              <a:srgbClr val="FFE41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E418"/>
                </a:solidFill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4CFA1814-401B-9BA9-34E6-0495AFE4811F}"/>
              </a:ext>
            </a:extLst>
          </p:cNvPr>
          <p:cNvGrpSpPr/>
          <p:nvPr/>
        </p:nvGrpSpPr>
        <p:grpSpPr>
          <a:xfrm>
            <a:off x="7102885" y="3985988"/>
            <a:ext cx="4742915" cy="1745779"/>
            <a:chOff x="1224333" y="4605377"/>
            <a:chExt cx="4742915" cy="1745779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47AC773F-1FAF-4A24-A9C8-08A05A5F25D0}"/>
                </a:ext>
              </a:extLst>
            </p:cNvPr>
            <p:cNvGrpSpPr/>
            <p:nvPr/>
          </p:nvGrpSpPr>
          <p:grpSpPr>
            <a:xfrm>
              <a:off x="1224333" y="5060484"/>
              <a:ext cx="1246972" cy="770742"/>
              <a:chOff x="1683522" y="3640507"/>
              <a:chExt cx="1700613" cy="1051134"/>
            </a:xfrm>
          </p:grpSpPr>
          <p:pic>
            <p:nvPicPr>
              <p:cNvPr id="40" name="Picture 39" descr="A group of cartoon animals&#10;&#10;Description automatically generated">
                <a:extLst>
                  <a:ext uri="{FF2B5EF4-FFF2-40B4-BE49-F238E27FC236}">
                    <a16:creationId xmlns:a16="http://schemas.microsoft.com/office/drawing/2014/main" id="{1FAE4C73-75C5-7116-3E4D-CDAC51748D0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334" t="31125" r="67029" b="49502"/>
              <a:stretch/>
            </p:blipFill>
            <p:spPr>
              <a:xfrm>
                <a:off x="1683522" y="3640508"/>
                <a:ext cx="1700613" cy="1051133"/>
              </a:xfrm>
              <a:prstGeom prst="rect">
                <a:avLst/>
              </a:prstGeom>
            </p:spPr>
          </p:pic>
          <p:pic>
            <p:nvPicPr>
              <p:cNvPr id="41" name="Picture 40" descr="A group of cartoon animals&#10;&#10;Description automatically generated">
                <a:extLst>
                  <a:ext uri="{FF2B5EF4-FFF2-40B4-BE49-F238E27FC236}">
                    <a16:creationId xmlns:a16="http://schemas.microsoft.com/office/drawing/2014/main" id="{25434774-A3DA-294F-8AF6-7C8B119FA01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334" t="31125" r="67029" b="49502"/>
              <a:stretch/>
            </p:blipFill>
            <p:spPr>
              <a:xfrm>
                <a:off x="1683522" y="3640507"/>
                <a:ext cx="1700613" cy="1051133"/>
              </a:xfrm>
              <a:prstGeom prst="rect">
                <a:avLst/>
              </a:prstGeom>
            </p:spPr>
          </p:pic>
        </p:grpSp>
        <p:pic>
          <p:nvPicPr>
            <p:cNvPr id="32" name="Picture 31" descr="A cartoon rabbit with black background&#10;&#10;Description automatically generated">
              <a:extLst>
                <a:ext uri="{FF2B5EF4-FFF2-40B4-BE49-F238E27FC236}">
                  <a16:creationId xmlns:a16="http://schemas.microsoft.com/office/drawing/2014/main" id="{989027E6-22E4-5215-A6BC-2B26D4063E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3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6729" y="4607745"/>
              <a:ext cx="734065" cy="1024631"/>
            </a:xfrm>
            <a:prstGeom prst="rect">
              <a:avLst/>
            </a:prstGeom>
          </p:spPr>
        </p:pic>
        <p:sp>
          <p:nvSpPr>
            <p:cNvPr id="34" name="Content Placeholder 2">
              <a:extLst>
                <a:ext uri="{FF2B5EF4-FFF2-40B4-BE49-F238E27FC236}">
                  <a16:creationId xmlns:a16="http://schemas.microsoft.com/office/drawing/2014/main" id="{77BD00F8-6111-ED08-EBB1-B99DB163C883}"/>
                </a:ext>
              </a:extLst>
            </p:cNvPr>
            <p:cNvSpPr txBox="1">
              <a:spLocks/>
            </p:cNvSpPr>
            <p:nvPr/>
          </p:nvSpPr>
          <p:spPr>
            <a:xfrm>
              <a:off x="2676419" y="5538178"/>
              <a:ext cx="1894587" cy="367185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400" b="1" dirty="0">
                  <a:ln w="3175">
                    <a:noFill/>
                  </a:ln>
                  <a:solidFill>
                    <a:srgbClr val="AEF6FF"/>
                  </a:solidFill>
                  <a:effectLst>
                    <a:outerShdw blurRad="50800" dist="38100" dir="2700000" algn="tl" rotWithShape="0">
                      <a:prstClr val="black">
                        <a:alpha val="74000"/>
                      </a:prstClr>
                    </a:outerShdw>
                  </a:effectLst>
                </a:rPr>
                <a:t>Press E to travel back through your burrow!</a:t>
              </a:r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EDFAAF9E-C06F-AE98-E293-9E672AEAF560}"/>
                </a:ext>
              </a:extLst>
            </p:cNvPr>
            <p:cNvGrpSpPr/>
            <p:nvPr/>
          </p:nvGrpSpPr>
          <p:grpSpPr>
            <a:xfrm>
              <a:off x="4720276" y="5060482"/>
              <a:ext cx="1246972" cy="770742"/>
              <a:chOff x="1683522" y="3640507"/>
              <a:chExt cx="1700613" cy="1051134"/>
            </a:xfrm>
          </p:grpSpPr>
          <p:pic>
            <p:nvPicPr>
              <p:cNvPr id="38" name="Picture 37" descr="A group of cartoon animals&#10;&#10;Description automatically generated">
                <a:extLst>
                  <a:ext uri="{FF2B5EF4-FFF2-40B4-BE49-F238E27FC236}">
                    <a16:creationId xmlns:a16="http://schemas.microsoft.com/office/drawing/2014/main" id="{A25B878B-587F-140F-BBB6-EB21B945BAB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334" t="31125" r="67029" b="49502"/>
              <a:stretch/>
            </p:blipFill>
            <p:spPr>
              <a:xfrm>
                <a:off x="1683522" y="3640508"/>
                <a:ext cx="1700613" cy="1051133"/>
              </a:xfrm>
              <a:prstGeom prst="rect">
                <a:avLst/>
              </a:prstGeom>
            </p:spPr>
          </p:pic>
          <p:pic>
            <p:nvPicPr>
              <p:cNvPr id="39" name="Picture 38" descr="A group of cartoon animals&#10;&#10;Description automatically generated">
                <a:extLst>
                  <a:ext uri="{FF2B5EF4-FFF2-40B4-BE49-F238E27FC236}">
                    <a16:creationId xmlns:a16="http://schemas.microsoft.com/office/drawing/2014/main" id="{296664B4-0970-4FCF-B10A-A98D2E37C5A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334" t="31125" r="67029" b="49502"/>
              <a:stretch/>
            </p:blipFill>
            <p:spPr>
              <a:xfrm>
                <a:off x="1683522" y="3640507"/>
                <a:ext cx="1700613" cy="1051133"/>
              </a:xfrm>
              <a:prstGeom prst="rect">
                <a:avLst/>
              </a:prstGeom>
            </p:spPr>
          </p:pic>
        </p:grpSp>
        <p:pic>
          <p:nvPicPr>
            <p:cNvPr id="36" name="Picture 35" descr="A cartoon rabbit with black background&#10;&#10;Description automatically generated">
              <a:extLst>
                <a:ext uri="{FF2B5EF4-FFF2-40B4-BE49-F238E27FC236}">
                  <a16:creationId xmlns:a16="http://schemas.microsoft.com/office/drawing/2014/main" id="{BCB0EF83-22FF-5E77-70B8-D72EB930111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65026" y="4605377"/>
              <a:ext cx="734065" cy="1024631"/>
            </a:xfrm>
            <a:prstGeom prst="rect">
              <a:avLst/>
            </a:prstGeom>
          </p:spPr>
        </p:pic>
        <p:sp>
          <p:nvSpPr>
            <p:cNvPr id="37" name="Arrow: Curved Up 36">
              <a:extLst>
                <a:ext uri="{FF2B5EF4-FFF2-40B4-BE49-F238E27FC236}">
                  <a16:creationId xmlns:a16="http://schemas.microsoft.com/office/drawing/2014/main" id="{E0FC31AE-B5A4-B2CF-C928-CADA5F041698}"/>
                </a:ext>
              </a:extLst>
            </p:cNvPr>
            <p:cNvSpPr/>
            <p:nvPr/>
          </p:nvSpPr>
          <p:spPr>
            <a:xfrm flipH="1">
              <a:off x="1790478" y="5864248"/>
              <a:ext cx="3738878" cy="486908"/>
            </a:xfrm>
            <a:prstGeom prst="curvedUpArrow">
              <a:avLst>
                <a:gd name="adj1" fmla="val 21140"/>
                <a:gd name="adj2" fmla="val 68002"/>
                <a:gd name="adj3" fmla="val 26988"/>
              </a:avLst>
            </a:prstGeom>
            <a:solidFill>
              <a:srgbClr val="AEF6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E418"/>
                </a:solidFill>
              </a:endParaRPr>
            </a:p>
          </p:txBody>
        </p:sp>
        <p:pic>
          <p:nvPicPr>
            <p:cNvPr id="42" name="Picture 41" descr="A computer mouse and keyboard keys&#10;&#10;Description automatically generated">
              <a:extLst>
                <a:ext uri="{FF2B5EF4-FFF2-40B4-BE49-F238E27FC236}">
                  <a16:creationId xmlns:a16="http://schemas.microsoft.com/office/drawing/2014/main" id="{B2309FE8-22B5-5919-BB3C-68A34DF09A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309" t="25065" r="57375" b="60761"/>
            <a:stretch/>
          </p:blipFill>
          <p:spPr>
            <a:xfrm>
              <a:off x="3303376" y="4971379"/>
              <a:ext cx="537259" cy="590397"/>
            </a:xfrm>
            <a:prstGeom prst="rect">
              <a:avLst/>
            </a:prstGeom>
          </p:spPr>
        </p:pic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7387617F-6D53-681A-B60D-743B29636DE9}"/>
              </a:ext>
            </a:extLst>
          </p:cNvPr>
          <p:cNvSpPr txBox="1"/>
          <p:nvPr/>
        </p:nvSpPr>
        <p:spPr>
          <a:xfrm>
            <a:off x="607458" y="1936721"/>
            <a:ext cx="6152639" cy="42165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000" dirty="0"/>
              <a:t>Burrow by holding SHIFT and moving around. </a:t>
            </a:r>
          </a:p>
          <a:p>
            <a:pPr algn="ctr">
              <a:spcAft>
                <a:spcPts val="1200"/>
              </a:spcAft>
            </a:pPr>
            <a:endParaRPr lang="en-US" sz="2000" dirty="0"/>
          </a:p>
          <a:p>
            <a:pPr algn="ctr">
              <a:spcAft>
                <a:spcPts val="1200"/>
              </a:spcAft>
            </a:pPr>
            <a:r>
              <a:rPr lang="en-US" sz="2000" dirty="0"/>
              <a:t>When you release SHIFT, a burrow will be created linking your entrance and exit points.</a:t>
            </a:r>
          </a:p>
          <a:p>
            <a:pPr algn="ctr">
              <a:spcAft>
                <a:spcPts val="1200"/>
              </a:spcAft>
            </a:pPr>
            <a:endParaRPr lang="en-US" sz="2000" dirty="0"/>
          </a:p>
          <a:p>
            <a:pPr algn="ctr">
              <a:spcAft>
                <a:spcPts val="1200"/>
              </a:spcAft>
            </a:pPr>
            <a:r>
              <a:rPr lang="en-US" sz="2000" dirty="0"/>
              <a:t>Travel back through a burrow by pressing E on it. Get the drop on enemies!</a:t>
            </a:r>
          </a:p>
          <a:p>
            <a:pPr algn="ctr">
              <a:spcAft>
                <a:spcPts val="1200"/>
              </a:spcAft>
            </a:pPr>
            <a:endParaRPr lang="en-US" sz="2000" dirty="0"/>
          </a:p>
          <a:p>
            <a:pPr algn="ctr">
              <a:spcAft>
                <a:spcPts val="1200"/>
              </a:spcAft>
            </a:pPr>
            <a:r>
              <a:rPr lang="en-US" sz="2000" dirty="0"/>
              <a:t>Creating a burrow removes your previous burrow.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75570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91652A77-7CD5-5956-5ECF-6E41661321FF}"/>
              </a:ext>
            </a:extLst>
          </p:cNvPr>
          <p:cNvSpPr/>
          <p:nvPr/>
        </p:nvSpPr>
        <p:spPr>
          <a:xfrm>
            <a:off x="202038" y="1499431"/>
            <a:ext cx="5821161" cy="4781728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E12DCCE7-CBD2-CBBC-C4AB-3406A4AFADDF}"/>
              </a:ext>
            </a:extLst>
          </p:cNvPr>
          <p:cNvSpPr/>
          <p:nvPr/>
        </p:nvSpPr>
        <p:spPr>
          <a:xfrm>
            <a:off x="6168802" y="1499431"/>
            <a:ext cx="5575881" cy="4781728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027AD68-C02B-8B91-9D9F-8AE0920F78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257800" cy="1325563"/>
          </a:xfrm>
        </p:spPr>
        <p:txBody>
          <a:bodyPr/>
          <a:lstStyle/>
          <a:p>
            <a:r>
              <a:rPr lang="en-US" dirty="0"/>
              <a:t>Other Features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034CCF1-718F-B5E8-F285-922142F5F8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80262" y="1825625"/>
            <a:ext cx="4760007" cy="4351338"/>
          </a:xfrm>
        </p:spPr>
        <p:txBody>
          <a:bodyPr>
            <a:normAutofit fontScale="82500" lnSpcReduction="10000"/>
          </a:bodyPr>
          <a:lstStyle/>
          <a:p>
            <a:r>
              <a:rPr lang="en-US" dirty="0"/>
              <a:t>Attack with both melee and ranged using the two mouse buttons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LMB to shoot, RMB to melee attack!</a:t>
            </a:r>
          </a:p>
          <a:p>
            <a:endParaRPr lang="en-US" dirty="0"/>
          </a:p>
          <a:p>
            <a:r>
              <a:rPr lang="en-US" dirty="0"/>
              <a:t>Dodge attacks by pressing SPACE 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 Move fluidly around the battlefield and quickly escape attacks!</a:t>
            </a:r>
          </a:p>
          <a:p>
            <a:endParaRPr lang="en-US" dirty="0"/>
          </a:p>
          <a:p>
            <a:r>
              <a:rPr lang="en-US" dirty="0"/>
              <a:t>Switch Weapons by pressing TAB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A variety of both ranged and melee weapons to choose from for dynamic combat!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ACB87CA-38DE-BFBF-57A0-C4185FBFFC1E}"/>
              </a:ext>
            </a:extLst>
          </p:cNvPr>
          <p:cNvGrpSpPr/>
          <p:nvPr/>
        </p:nvGrpSpPr>
        <p:grpSpPr>
          <a:xfrm>
            <a:off x="301024" y="2221906"/>
            <a:ext cx="5656981" cy="3433408"/>
            <a:chOff x="472955" y="2102266"/>
            <a:chExt cx="5956998" cy="3615498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18362201-8881-D045-0155-D52C97C870AE}"/>
                </a:ext>
              </a:extLst>
            </p:cNvPr>
            <p:cNvSpPr>
              <a:spLocks/>
            </p:cNvSpPr>
            <p:nvPr/>
          </p:nvSpPr>
          <p:spPr>
            <a:xfrm>
              <a:off x="472955" y="2707223"/>
              <a:ext cx="5956998" cy="2506084"/>
            </a:xfrm>
            <a:prstGeom prst="round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10" descr="A computer mouse and keyboard keys&#10;&#10;Description automatically generated">
              <a:extLst>
                <a:ext uri="{FF2B5EF4-FFF2-40B4-BE49-F238E27FC236}">
                  <a16:creationId xmlns:a16="http://schemas.microsoft.com/office/drawing/2014/main" id="{5FC6E62C-AB18-B712-7AFF-370E0AD4160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6863" y="2193272"/>
              <a:ext cx="4880068" cy="3524492"/>
            </a:xfrm>
            <a:prstGeom prst="rect">
              <a:avLst/>
            </a:prstGeom>
          </p:spPr>
        </p:pic>
        <p:sp>
          <p:nvSpPr>
            <p:cNvPr id="12" name="Content Placeholder 2">
              <a:extLst>
                <a:ext uri="{FF2B5EF4-FFF2-40B4-BE49-F238E27FC236}">
                  <a16:creationId xmlns:a16="http://schemas.microsoft.com/office/drawing/2014/main" id="{04B8ABB6-F654-E758-E033-66EBA2832BCA}"/>
                </a:ext>
              </a:extLst>
            </p:cNvPr>
            <p:cNvSpPr txBox="1">
              <a:spLocks/>
            </p:cNvSpPr>
            <p:nvPr/>
          </p:nvSpPr>
          <p:spPr>
            <a:xfrm>
              <a:off x="2517636" y="2920828"/>
              <a:ext cx="1083455" cy="215238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1000" b="1" dirty="0">
                  <a:ln w="3175">
                    <a:noFill/>
                  </a:ln>
                  <a:solidFill>
                    <a:srgbClr val="AEF6FF"/>
                  </a:solidFill>
                  <a:effectLst>
                    <a:outerShdw blurRad="50800" dist="38100" dir="2700000" algn="tl" rotWithShape="0">
                      <a:prstClr val="black">
                        <a:alpha val="74000"/>
                      </a:prstClr>
                    </a:outerShdw>
                  </a:effectLst>
                </a:rPr>
                <a:t>E to Interact</a:t>
              </a:r>
            </a:p>
          </p:txBody>
        </p:sp>
        <p:sp>
          <p:nvSpPr>
            <p:cNvPr id="13" name="Content Placeholder 2">
              <a:extLst>
                <a:ext uri="{FF2B5EF4-FFF2-40B4-BE49-F238E27FC236}">
                  <a16:creationId xmlns:a16="http://schemas.microsoft.com/office/drawing/2014/main" id="{7CA614A3-E3BF-6E4E-3479-92B9F233DC31}"/>
                </a:ext>
              </a:extLst>
            </p:cNvPr>
            <p:cNvSpPr txBox="1">
              <a:spLocks/>
            </p:cNvSpPr>
            <p:nvPr/>
          </p:nvSpPr>
          <p:spPr>
            <a:xfrm>
              <a:off x="2111785" y="4006656"/>
              <a:ext cx="1422851" cy="215238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1000" b="1" dirty="0">
                  <a:ln w="3175">
                    <a:noFill/>
                  </a:ln>
                  <a:solidFill>
                    <a:srgbClr val="5DF581"/>
                  </a:solidFill>
                  <a:effectLst>
                    <a:outerShdw blurRad="50800" dist="38100" dir="2700000" algn="tl" rotWithShape="0">
                      <a:prstClr val="black">
                        <a:alpha val="74000"/>
                      </a:prstClr>
                    </a:outerShdw>
                  </a:effectLst>
                </a:rPr>
                <a:t>WASD to Move</a:t>
              </a:r>
            </a:p>
          </p:txBody>
        </p:sp>
        <p:sp>
          <p:nvSpPr>
            <p:cNvPr id="14" name="Content Placeholder 2">
              <a:extLst>
                <a:ext uri="{FF2B5EF4-FFF2-40B4-BE49-F238E27FC236}">
                  <a16:creationId xmlns:a16="http://schemas.microsoft.com/office/drawing/2014/main" id="{2983BCAC-FF0E-E730-9CAF-87F55500D1DD}"/>
                </a:ext>
              </a:extLst>
            </p:cNvPr>
            <p:cNvSpPr txBox="1">
              <a:spLocks/>
            </p:cNvSpPr>
            <p:nvPr/>
          </p:nvSpPr>
          <p:spPr>
            <a:xfrm>
              <a:off x="3261696" y="3570990"/>
              <a:ext cx="1083455" cy="215238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1000" b="1" dirty="0">
                  <a:ln w="3175">
                    <a:noFill/>
                  </a:ln>
                  <a:solidFill>
                    <a:srgbClr val="EBB28C"/>
                  </a:solidFill>
                  <a:effectLst>
                    <a:outerShdw blurRad="50800" dist="38100" dir="2700000" algn="tl" rotWithShape="0">
                      <a:prstClr val="black"/>
                    </a:outerShdw>
                  </a:effectLst>
                </a:rPr>
                <a:t>R to Reload</a:t>
              </a:r>
            </a:p>
          </p:txBody>
        </p:sp>
        <p:sp>
          <p:nvSpPr>
            <p:cNvPr id="15" name="Content Placeholder 2">
              <a:extLst>
                <a:ext uri="{FF2B5EF4-FFF2-40B4-BE49-F238E27FC236}">
                  <a16:creationId xmlns:a16="http://schemas.microsoft.com/office/drawing/2014/main" id="{CB17960D-6941-6B95-827E-ABBDBB198F7C}"/>
                </a:ext>
              </a:extLst>
            </p:cNvPr>
            <p:cNvSpPr txBox="1">
              <a:spLocks/>
            </p:cNvSpPr>
            <p:nvPr/>
          </p:nvSpPr>
          <p:spPr>
            <a:xfrm>
              <a:off x="583799" y="2934216"/>
              <a:ext cx="1738215" cy="325897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1000" b="1" dirty="0">
                  <a:ln w="3175">
                    <a:noFill/>
                  </a:ln>
                  <a:solidFill>
                    <a:srgbClr val="F87474"/>
                  </a:solidFill>
                  <a:effectLst>
                    <a:outerShdw blurRad="50800" dist="38100" dir="2700000" algn="tl" rotWithShape="0">
                      <a:prstClr val="black"/>
                    </a:outerShdw>
                  </a:effectLst>
                </a:rPr>
                <a:t>TAB to switch weapons</a:t>
              </a:r>
            </a:p>
          </p:txBody>
        </p:sp>
        <p:sp>
          <p:nvSpPr>
            <p:cNvPr id="16" name="Content Placeholder 2">
              <a:extLst>
                <a:ext uri="{FF2B5EF4-FFF2-40B4-BE49-F238E27FC236}">
                  <a16:creationId xmlns:a16="http://schemas.microsoft.com/office/drawing/2014/main" id="{C0F81F9D-B0D9-5F55-7BC6-581FB1F91D8D}"/>
                </a:ext>
              </a:extLst>
            </p:cNvPr>
            <p:cNvSpPr txBox="1">
              <a:spLocks/>
            </p:cNvSpPr>
            <p:nvPr/>
          </p:nvSpPr>
          <p:spPr>
            <a:xfrm>
              <a:off x="836085" y="4449147"/>
              <a:ext cx="1681551" cy="325897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1000" b="1" dirty="0">
                  <a:ln w="3175">
                    <a:noFill/>
                  </a:ln>
                  <a:solidFill>
                    <a:srgbClr val="FFE418"/>
                  </a:solidFill>
                  <a:effectLst>
                    <a:outerShdw blurRad="50800" dist="38100" dir="2700000" algn="tl" rotWithShape="0">
                      <a:prstClr val="black">
                        <a:alpha val="74000"/>
                      </a:prstClr>
                    </a:outerShdw>
                  </a:effectLst>
                </a:rPr>
                <a:t>Hold SHIFT to Burrow</a:t>
              </a:r>
            </a:p>
          </p:txBody>
        </p:sp>
        <p:sp>
          <p:nvSpPr>
            <p:cNvPr id="17" name="Content Placeholder 2">
              <a:extLst>
                <a:ext uri="{FF2B5EF4-FFF2-40B4-BE49-F238E27FC236}">
                  <a16:creationId xmlns:a16="http://schemas.microsoft.com/office/drawing/2014/main" id="{56C9BDBB-6200-A543-B645-B85F3568198B}"/>
                </a:ext>
              </a:extLst>
            </p:cNvPr>
            <p:cNvSpPr txBox="1">
              <a:spLocks/>
            </p:cNvSpPr>
            <p:nvPr/>
          </p:nvSpPr>
          <p:spPr>
            <a:xfrm>
              <a:off x="3148961" y="4863527"/>
              <a:ext cx="1196190" cy="32589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1000" b="1" dirty="0">
                  <a:ln w="3175">
                    <a:noFill/>
                  </a:ln>
                  <a:solidFill>
                    <a:srgbClr val="D685F8"/>
                  </a:solidFill>
                  <a:effectLst>
                    <a:outerShdw blurRad="50800" dist="38100" dir="2700000" algn="tl" rotWithShape="0">
                      <a:prstClr val="black">
                        <a:alpha val="74000"/>
                      </a:prstClr>
                    </a:outerShdw>
                  </a:effectLst>
                </a:rPr>
                <a:t>SPACE to Dodge</a:t>
              </a:r>
            </a:p>
          </p:txBody>
        </p:sp>
        <p:sp>
          <p:nvSpPr>
            <p:cNvPr id="18" name="Content Placeholder 2">
              <a:extLst>
                <a:ext uri="{FF2B5EF4-FFF2-40B4-BE49-F238E27FC236}">
                  <a16:creationId xmlns:a16="http://schemas.microsoft.com/office/drawing/2014/main" id="{903BFAD8-A4AE-0368-DB90-AB88B7F77561}"/>
                </a:ext>
              </a:extLst>
            </p:cNvPr>
            <p:cNvSpPr txBox="1">
              <a:spLocks/>
            </p:cNvSpPr>
            <p:nvPr/>
          </p:nvSpPr>
          <p:spPr>
            <a:xfrm>
              <a:off x="5350376" y="3264748"/>
              <a:ext cx="1056069" cy="497301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1000" b="1" dirty="0">
                  <a:ln w="3175">
                    <a:noFill/>
                  </a:ln>
                  <a:solidFill>
                    <a:srgbClr val="5374D8"/>
                  </a:solidFill>
                  <a:effectLst>
                    <a:outerShdw blurRad="50800" dist="38100" dir="2700000" algn="tl" rotWithShape="0">
                      <a:prstClr val="black"/>
                    </a:outerShdw>
                  </a:effectLst>
                </a:rPr>
                <a:t>Move Mouse to Aim</a:t>
              </a:r>
            </a:p>
          </p:txBody>
        </p:sp>
        <p:sp>
          <p:nvSpPr>
            <p:cNvPr id="19" name="Content Placeholder 2">
              <a:extLst>
                <a:ext uri="{FF2B5EF4-FFF2-40B4-BE49-F238E27FC236}">
                  <a16:creationId xmlns:a16="http://schemas.microsoft.com/office/drawing/2014/main" id="{E449A8C5-4881-2377-CC2F-84E82D910060}"/>
                </a:ext>
              </a:extLst>
            </p:cNvPr>
            <p:cNvSpPr txBox="1">
              <a:spLocks/>
            </p:cNvSpPr>
            <p:nvPr/>
          </p:nvSpPr>
          <p:spPr>
            <a:xfrm>
              <a:off x="4168517" y="3798762"/>
              <a:ext cx="903077" cy="325897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1000" b="1" dirty="0">
                  <a:ln w="3175">
                    <a:noFill/>
                  </a:ln>
                  <a:solidFill>
                    <a:srgbClr val="FF8A3D"/>
                  </a:solidFill>
                  <a:effectLst>
                    <a:outerShdw blurRad="50800" dist="38100" dir="2700000" algn="tl" rotWithShape="0">
                      <a:prstClr val="black">
                        <a:alpha val="74000"/>
                      </a:prstClr>
                    </a:outerShdw>
                  </a:effectLst>
                </a:rPr>
                <a:t>LMB to Shoot</a:t>
              </a:r>
            </a:p>
          </p:txBody>
        </p:sp>
        <p:sp>
          <p:nvSpPr>
            <p:cNvPr id="20" name="Content Placeholder 2">
              <a:extLst>
                <a:ext uri="{FF2B5EF4-FFF2-40B4-BE49-F238E27FC236}">
                  <a16:creationId xmlns:a16="http://schemas.microsoft.com/office/drawing/2014/main" id="{028D8BF1-3066-4A0B-1BB1-6038C2B89987}"/>
                </a:ext>
              </a:extLst>
            </p:cNvPr>
            <p:cNvSpPr txBox="1">
              <a:spLocks/>
            </p:cNvSpPr>
            <p:nvPr/>
          </p:nvSpPr>
          <p:spPr>
            <a:xfrm>
              <a:off x="5494836" y="4006656"/>
              <a:ext cx="903077" cy="548921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1000" b="1" dirty="0">
                  <a:ln w="3175">
                    <a:noFill/>
                  </a:ln>
                  <a:solidFill>
                    <a:srgbClr val="F5ACEE"/>
                  </a:solidFill>
                  <a:effectLst>
                    <a:outerShdw blurRad="50800" dist="38100" dir="2700000" algn="tl" rotWithShape="0">
                      <a:prstClr val="black"/>
                    </a:outerShdw>
                  </a:effectLst>
                </a:rPr>
                <a:t>RMB to Melee Attack</a:t>
              </a:r>
            </a:p>
          </p:txBody>
        </p:sp>
        <p:pic>
          <p:nvPicPr>
            <p:cNvPr id="21" name="Picture 20" descr="A cartoon of a rabbit&#10;&#10;Description automatically generated">
              <a:extLst>
                <a:ext uri="{FF2B5EF4-FFF2-40B4-BE49-F238E27FC236}">
                  <a16:creationId xmlns:a16="http://schemas.microsoft.com/office/drawing/2014/main" id="{0DA22688-1923-0CF3-2F0B-E653AB8733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71363" y="2102266"/>
              <a:ext cx="704899" cy="983921"/>
            </a:xfrm>
            <a:prstGeom prst="rect">
              <a:avLst/>
            </a:prstGeom>
          </p:spPr>
        </p:pic>
        <p:pic>
          <p:nvPicPr>
            <p:cNvPr id="22" name="Picture 21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493D15B9-AB24-7763-F30A-3D1487EFB5E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32422" y="2750796"/>
              <a:ext cx="513952" cy="513952"/>
            </a:xfrm>
            <a:prstGeom prst="rect">
              <a:avLst/>
            </a:prstGeom>
          </p:spPr>
        </p:pic>
      </p:grpSp>
      <p:pic>
        <p:nvPicPr>
          <p:cNvPr id="29" name="Picture 28" descr="A carrot with green leaves&#10;&#10;Description automatically generated">
            <a:extLst>
              <a:ext uri="{FF2B5EF4-FFF2-40B4-BE49-F238E27FC236}">
                <a16:creationId xmlns:a16="http://schemas.microsoft.com/office/drawing/2014/main" id="{1C1D08BF-3925-7FCE-CE05-F97EFB7AAE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7610" y="498541"/>
            <a:ext cx="809818" cy="809818"/>
          </a:xfrm>
          <a:prstGeom prst="rect">
            <a:avLst/>
          </a:prstGeom>
        </p:spPr>
      </p:pic>
      <p:pic>
        <p:nvPicPr>
          <p:cNvPr id="30" name="Picture 29" descr="A carrot with green leaves&#10;&#10;Description automatically generated">
            <a:extLst>
              <a:ext uri="{FF2B5EF4-FFF2-40B4-BE49-F238E27FC236}">
                <a16:creationId xmlns:a16="http://schemas.microsoft.com/office/drawing/2014/main" id="{EE11E8BA-0732-7F9F-5AD6-4D8F50CA32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1305" y="517191"/>
            <a:ext cx="809818" cy="809818"/>
          </a:xfrm>
          <a:prstGeom prst="rect">
            <a:avLst/>
          </a:prstGeom>
        </p:spPr>
      </p:pic>
      <p:pic>
        <p:nvPicPr>
          <p:cNvPr id="31" name="Picture 30" descr="A carrot with green leaves&#10;&#10;Description automatically generated">
            <a:extLst>
              <a:ext uri="{FF2B5EF4-FFF2-40B4-BE49-F238E27FC236}">
                <a16:creationId xmlns:a16="http://schemas.microsoft.com/office/drawing/2014/main" id="{E0113184-7843-AA27-8485-B7707D3E60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5000" y="498541"/>
            <a:ext cx="809818" cy="809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7392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ndara">
      <a:majorFont>
        <a:latin typeface="Candara" panose="020E0502030303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ndara" panose="020E0502030303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Slate</Template>
  <TotalTime>382</TotalTime>
  <Words>587</Words>
  <Application>Microsoft Office PowerPoint</Application>
  <PresentationFormat>Widescreen</PresentationFormat>
  <Paragraphs>85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Arial</vt:lpstr>
      <vt:lpstr>BlackChancery</vt:lpstr>
      <vt:lpstr>Candara</vt:lpstr>
      <vt:lpstr>Candara Light</vt:lpstr>
      <vt:lpstr>Copperplate Gothic Bold</vt:lpstr>
      <vt:lpstr>Wingdings</vt:lpstr>
      <vt:lpstr>Office Theme</vt:lpstr>
      <vt:lpstr>PowerPoint Presentation</vt:lpstr>
      <vt:lpstr>What is Carrot Quest ?</vt:lpstr>
      <vt:lpstr>So what’s unique ?</vt:lpstr>
      <vt:lpstr>Explore the world of Carrot Quest</vt:lpstr>
      <vt:lpstr>What evil lies beneath Bunnyville?</vt:lpstr>
      <vt:lpstr>Who are you trying to save?</vt:lpstr>
      <vt:lpstr>Beware !</vt:lpstr>
      <vt:lpstr>Burrowing!</vt:lpstr>
      <vt:lpstr>Other Features</vt:lpstr>
      <vt:lpstr>Where can I play?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Shideler, Joy</dc:creator>
  <cp:lastModifiedBy>Shideler, Joy</cp:lastModifiedBy>
  <cp:revision>122</cp:revision>
  <dcterms:created xsi:type="dcterms:W3CDTF">2023-10-03T02:07:59Z</dcterms:created>
  <dcterms:modified xsi:type="dcterms:W3CDTF">2023-10-10T23:12:22Z</dcterms:modified>
</cp:coreProperties>
</file>